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aleway"/>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regular.fntdata"/><Relationship Id="rId21" Type="http://schemas.openxmlformats.org/officeDocument/2006/relationships/slide" Target="slides/slide16.xml"/><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Raleway-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c6f80d1f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c6f80d1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d1ca6d1b6b_0_37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d1ca6d1b6b_0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d1ca6d1b6b_0_37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d1ca6d1b6b_0_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d1ca6d1b6b_0_38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d1ca6d1b6b_0_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d1ca6d1b6b_0_39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d1ca6d1b6b_0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d1ca6d1b6b_0_4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d1ca6d1b6b_0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1123acdf9d_1_2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1123acdf9d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c6f80d1ff_0_5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c6f80d1f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c6f80d1ff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c6f80d1f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c6f80d1ff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c6f80d1f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1123acdf9d_1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1123acdf9d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111bf55a49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111bf55a4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111bf55a49_0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111bf55a4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1123acdf9d_1_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1123acdf9d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1123acdf9d_1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1123acdf9d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c6f80d1f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c6f80d1f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6.png"/><Relationship Id="rId5"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6.png"/><Relationship Id="rId5" Type="http://schemas.openxmlformats.org/officeDocument/2006/relationships/image" Target="../media/image4.png"/><Relationship Id="rId6"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6.png"/><Relationship Id="rId5" Type="http://schemas.openxmlformats.org/officeDocument/2006/relationships/image" Target="../media/image4.png"/><Relationship Id="rId6" Type="http://schemas.openxmlformats.org/officeDocument/2006/relationships/image" Target="../media/image1.png"/><Relationship Id="rId7"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6.png"/><Relationship Id="rId5" Type="http://schemas.openxmlformats.org/officeDocument/2006/relationships/image" Target="../media/image4.png"/><Relationship Id="rId6" Type="http://schemas.openxmlformats.org/officeDocument/2006/relationships/image" Target="../media/image1.png"/><Relationship Id="rId7" Type="http://schemas.openxmlformats.org/officeDocument/2006/relationships/image" Target="../media/image3.png"/><Relationship Id="rId8"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0.png"/><Relationship Id="rId4" Type="http://schemas.openxmlformats.org/officeDocument/2006/relationships/image" Target="../media/image6.png"/><Relationship Id="rId9" Type="http://schemas.openxmlformats.org/officeDocument/2006/relationships/image" Target="../media/image9.png"/><Relationship Id="rId5" Type="http://schemas.openxmlformats.org/officeDocument/2006/relationships/image" Target="../media/image4.png"/><Relationship Id="rId6" Type="http://schemas.openxmlformats.org/officeDocument/2006/relationships/image" Target="../media/image1.png"/><Relationship Id="rId7" Type="http://schemas.openxmlformats.org/officeDocument/2006/relationships/image" Target="../media/image3.png"/><Relationship Id="rId8"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CC0000"/>
                </a:solidFill>
              </a:rPr>
              <a:t>PRESENTASI TUGAS MANDIRI WEB PROGRAMMING</a:t>
            </a:r>
            <a:endParaRPr>
              <a:solidFill>
                <a:srgbClr val="CC0000"/>
              </a:solidFill>
            </a:endParaRPr>
          </a:p>
        </p:txBody>
      </p:sp>
      <p:sp>
        <p:nvSpPr>
          <p:cNvPr id="87" name="Google Shape;87;p13"/>
          <p:cNvSpPr txBox="1"/>
          <p:nvPr>
            <p:ph idx="4294967295" type="body"/>
          </p:nvPr>
        </p:nvSpPr>
        <p:spPr>
          <a:xfrm>
            <a:off x="119850" y="3755275"/>
            <a:ext cx="7688700" cy="2261100"/>
          </a:xfrm>
          <a:prstGeom prst="rect">
            <a:avLst/>
          </a:prstGeom>
        </p:spPr>
        <p:txBody>
          <a:bodyPr anchorCtr="0" anchor="t" bIns="91425" lIns="91425" spcFirstLastPara="1" rIns="91425" wrap="square" tIns="91425">
            <a:noAutofit/>
          </a:bodyPr>
          <a:lstStyle/>
          <a:p>
            <a:pPr indent="-323850" lvl="0" marL="457200" rtl="0" algn="l">
              <a:lnSpc>
                <a:spcPct val="95000"/>
              </a:lnSpc>
              <a:spcBef>
                <a:spcPts val="0"/>
              </a:spcBef>
              <a:spcAft>
                <a:spcPts val="0"/>
              </a:spcAft>
              <a:buClr>
                <a:schemeClr val="dk2"/>
              </a:buClr>
              <a:buSzPts val="1500"/>
              <a:buChar char="●"/>
            </a:pPr>
            <a:r>
              <a:rPr b="1" lang="en" sz="1500">
                <a:solidFill>
                  <a:schemeClr val="dk2"/>
                </a:solidFill>
              </a:rPr>
              <a:t>EKO SAPUTRA (201420001)</a:t>
            </a:r>
            <a:endParaRPr b="1" sz="1500">
              <a:solidFill>
                <a:schemeClr val="dk2"/>
              </a:solidFill>
            </a:endParaRPr>
          </a:p>
          <a:p>
            <a:pPr indent="-323850" lvl="0" marL="457200" rtl="0" algn="l">
              <a:lnSpc>
                <a:spcPct val="95000"/>
              </a:lnSpc>
              <a:spcBef>
                <a:spcPts val="0"/>
              </a:spcBef>
              <a:spcAft>
                <a:spcPts val="0"/>
              </a:spcAft>
              <a:buClr>
                <a:schemeClr val="dk2"/>
              </a:buClr>
              <a:buSzPts val="1500"/>
              <a:buChar char="●"/>
            </a:pPr>
            <a:r>
              <a:rPr b="1" lang="en" sz="1500">
                <a:solidFill>
                  <a:schemeClr val="dk2"/>
                </a:solidFill>
              </a:rPr>
              <a:t>REYHAN ACHMAD ALFARIZHI (201420017)</a:t>
            </a:r>
            <a:endParaRPr b="1" sz="1500">
              <a:solidFill>
                <a:schemeClr val="dk2"/>
              </a:solidFill>
            </a:endParaRPr>
          </a:p>
          <a:p>
            <a:pPr indent="-323850" lvl="0" marL="457200" rtl="0" algn="l">
              <a:lnSpc>
                <a:spcPct val="95000"/>
              </a:lnSpc>
              <a:spcBef>
                <a:spcPts val="0"/>
              </a:spcBef>
              <a:spcAft>
                <a:spcPts val="0"/>
              </a:spcAft>
              <a:buClr>
                <a:schemeClr val="dk2"/>
              </a:buClr>
              <a:buSzPts val="1500"/>
              <a:buChar char="●"/>
            </a:pPr>
            <a:r>
              <a:rPr b="1" lang="en" sz="1500">
                <a:solidFill>
                  <a:schemeClr val="dk2"/>
                </a:solidFill>
              </a:rPr>
              <a:t>MUHAMAD NAUFAL (201420099)</a:t>
            </a:r>
            <a:endParaRPr b="1" sz="1500">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2"/>
          <p:cNvSpPr txBox="1"/>
          <p:nvPr>
            <p:ph type="title"/>
          </p:nvPr>
        </p:nvSpPr>
        <p:spPr>
          <a:xfrm>
            <a:off x="120400" y="1318650"/>
            <a:ext cx="33009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CC0000"/>
                </a:solidFill>
              </a:rPr>
              <a:t>IMPLEMENTASI DESAIN PROGRAM PADA FIGMA</a:t>
            </a:r>
            <a:endParaRPr>
              <a:solidFill>
                <a:srgbClr val="CC0000"/>
              </a:solidFill>
            </a:endParaRPr>
          </a:p>
        </p:txBody>
      </p:sp>
      <p:sp>
        <p:nvSpPr>
          <p:cNvPr id="142" name="Google Shape;142;p22"/>
          <p:cNvSpPr txBox="1"/>
          <p:nvPr>
            <p:ph idx="1" type="body"/>
          </p:nvPr>
        </p:nvSpPr>
        <p:spPr>
          <a:xfrm>
            <a:off x="35425" y="2629325"/>
            <a:ext cx="3300900" cy="15975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lang="en" sz="1310">
                <a:solidFill>
                  <a:schemeClr val="dk2"/>
                </a:solidFill>
              </a:rPr>
              <a:t>Halaman menu pada gambar berikut berisi list dari produk yang dijual oleh toko. </a:t>
            </a:r>
            <a:endParaRPr sz="1310">
              <a:solidFill>
                <a:schemeClr val="dk2"/>
              </a:solidFill>
            </a:endParaRPr>
          </a:p>
          <a:p>
            <a:pPr indent="0" lvl="0" marL="0" rtl="0" algn="l">
              <a:lnSpc>
                <a:spcPct val="95000"/>
              </a:lnSpc>
              <a:spcBef>
                <a:spcPts val="1200"/>
              </a:spcBef>
              <a:spcAft>
                <a:spcPts val="1200"/>
              </a:spcAft>
              <a:buSzPts val="770"/>
              <a:buNone/>
            </a:pPr>
            <a:r>
              <a:t/>
            </a:r>
            <a:endParaRPr sz="1310">
              <a:solidFill>
                <a:schemeClr val="dk2"/>
              </a:solidFill>
            </a:endParaRPr>
          </a:p>
        </p:txBody>
      </p:sp>
      <p:pic>
        <p:nvPicPr>
          <p:cNvPr descr="Open Chromebook laptop computer" id="143" name="Google Shape;143;p22"/>
          <p:cNvPicPr preferRelativeResize="0"/>
          <p:nvPr/>
        </p:nvPicPr>
        <p:blipFill>
          <a:blip r:embed="rId3">
            <a:alphaModFix/>
          </a:blip>
          <a:stretch>
            <a:fillRect/>
          </a:stretch>
        </p:blipFill>
        <p:spPr>
          <a:xfrm>
            <a:off x="3224375" y="697325"/>
            <a:ext cx="5978827" cy="3545399"/>
          </a:xfrm>
          <a:prstGeom prst="rect">
            <a:avLst/>
          </a:prstGeom>
          <a:noFill/>
          <a:ln>
            <a:noFill/>
          </a:ln>
        </p:spPr>
      </p:pic>
      <p:pic>
        <p:nvPicPr>
          <p:cNvPr id="144" name="Google Shape;144;p22"/>
          <p:cNvPicPr preferRelativeResize="0"/>
          <p:nvPr/>
        </p:nvPicPr>
        <p:blipFill>
          <a:blip r:embed="rId4">
            <a:alphaModFix/>
          </a:blip>
          <a:stretch>
            <a:fillRect/>
          </a:stretch>
        </p:blipFill>
        <p:spPr>
          <a:xfrm>
            <a:off x="3761850" y="1009450"/>
            <a:ext cx="4817750" cy="2489175"/>
          </a:xfrm>
          <a:prstGeom prst="rect">
            <a:avLst/>
          </a:prstGeom>
          <a:noFill/>
          <a:ln>
            <a:noFill/>
          </a:ln>
        </p:spPr>
      </p:pic>
      <p:pic>
        <p:nvPicPr>
          <p:cNvPr id="145" name="Google Shape;145;p22"/>
          <p:cNvPicPr preferRelativeResize="0"/>
          <p:nvPr/>
        </p:nvPicPr>
        <p:blipFill>
          <a:blip r:embed="rId5">
            <a:alphaModFix/>
          </a:blip>
          <a:stretch>
            <a:fillRect/>
          </a:stretch>
        </p:blipFill>
        <p:spPr>
          <a:xfrm>
            <a:off x="3761850" y="1001650"/>
            <a:ext cx="4817750" cy="25047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3"/>
          <p:cNvSpPr txBox="1"/>
          <p:nvPr>
            <p:ph type="title"/>
          </p:nvPr>
        </p:nvSpPr>
        <p:spPr>
          <a:xfrm>
            <a:off x="120400" y="1318650"/>
            <a:ext cx="33009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CC0000"/>
                </a:solidFill>
              </a:rPr>
              <a:t>IMPLEMENTASI DESAIN PROGRAM PADA FIGMA</a:t>
            </a:r>
            <a:endParaRPr>
              <a:solidFill>
                <a:srgbClr val="CC0000"/>
              </a:solidFill>
            </a:endParaRPr>
          </a:p>
        </p:txBody>
      </p:sp>
      <p:sp>
        <p:nvSpPr>
          <p:cNvPr id="151" name="Google Shape;151;p23"/>
          <p:cNvSpPr txBox="1"/>
          <p:nvPr>
            <p:ph idx="1" type="body"/>
          </p:nvPr>
        </p:nvSpPr>
        <p:spPr>
          <a:xfrm>
            <a:off x="35425" y="2629325"/>
            <a:ext cx="3300900" cy="15975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lang="en" sz="1310">
                <a:solidFill>
                  <a:schemeClr val="dk2"/>
                </a:solidFill>
              </a:rPr>
              <a:t>Halaman tambah ke keranjang seperti di gambar berikut , merupakan desain halaman untuk produk yang ingin dimasukan dalam keranjang.</a:t>
            </a:r>
            <a:endParaRPr sz="1310">
              <a:solidFill>
                <a:schemeClr val="dk2"/>
              </a:solidFill>
            </a:endParaRPr>
          </a:p>
          <a:p>
            <a:pPr indent="0" lvl="0" marL="0" rtl="0" algn="l">
              <a:lnSpc>
                <a:spcPct val="95000"/>
              </a:lnSpc>
              <a:spcBef>
                <a:spcPts val="1200"/>
              </a:spcBef>
              <a:spcAft>
                <a:spcPts val="0"/>
              </a:spcAft>
              <a:buNone/>
            </a:pPr>
            <a:r>
              <a:t/>
            </a:r>
            <a:endParaRPr sz="1310">
              <a:solidFill>
                <a:schemeClr val="dk2"/>
              </a:solidFill>
            </a:endParaRPr>
          </a:p>
          <a:p>
            <a:pPr indent="0" lvl="0" marL="0" rtl="0" algn="l">
              <a:lnSpc>
                <a:spcPct val="95000"/>
              </a:lnSpc>
              <a:spcBef>
                <a:spcPts val="1200"/>
              </a:spcBef>
              <a:spcAft>
                <a:spcPts val="1200"/>
              </a:spcAft>
              <a:buSzPts val="770"/>
              <a:buNone/>
            </a:pPr>
            <a:r>
              <a:t/>
            </a:r>
            <a:endParaRPr sz="1310">
              <a:solidFill>
                <a:schemeClr val="dk2"/>
              </a:solidFill>
            </a:endParaRPr>
          </a:p>
        </p:txBody>
      </p:sp>
      <p:pic>
        <p:nvPicPr>
          <p:cNvPr descr="Open Chromebook laptop computer" id="152" name="Google Shape;152;p23"/>
          <p:cNvPicPr preferRelativeResize="0"/>
          <p:nvPr/>
        </p:nvPicPr>
        <p:blipFill>
          <a:blip r:embed="rId3">
            <a:alphaModFix/>
          </a:blip>
          <a:stretch>
            <a:fillRect/>
          </a:stretch>
        </p:blipFill>
        <p:spPr>
          <a:xfrm>
            <a:off x="3224375" y="697325"/>
            <a:ext cx="5978827" cy="3545399"/>
          </a:xfrm>
          <a:prstGeom prst="rect">
            <a:avLst/>
          </a:prstGeom>
          <a:noFill/>
          <a:ln>
            <a:noFill/>
          </a:ln>
        </p:spPr>
      </p:pic>
      <p:pic>
        <p:nvPicPr>
          <p:cNvPr id="153" name="Google Shape;153;p23"/>
          <p:cNvPicPr preferRelativeResize="0"/>
          <p:nvPr/>
        </p:nvPicPr>
        <p:blipFill>
          <a:blip r:embed="rId4">
            <a:alphaModFix/>
          </a:blip>
          <a:stretch>
            <a:fillRect/>
          </a:stretch>
        </p:blipFill>
        <p:spPr>
          <a:xfrm>
            <a:off x="3761850" y="1009450"/>
            <a:ext cx="4817750" cy="2489175"/>
          </a:xfrm>
          <a:prstGeom prst="rect">
            <a:avLst/>
          </a:prstGeom>
          <a:noFill/>
          <a:ln>
            <a:noFill/>
          </a:ln>
        </p:spPr>
      </p:pic>
      <p:pic>
        <p:nvPicPr>
          <p:cNvPr id="154" name="Google Shape;154;p23"/>
          <p:cNvPicPr preferRelativeResize="0"/>
          <p:nvPr/>
        </p:nvPicPr>
        <p:blipFill>
          <a:blip r:embed="rId5">
            <a:alphaModFix/>
          </a:blip>
          <a:stretch>
            <a:fillRect/>
          </a:stretch>
        </p:blipFill>
        <p:spPr>
          <a:xfrm>
            <a:off x="3761850" y="1001650"/>
            <a:ext cx="4817750" cy="2504776"/>
          </a:xfrm>
          <a:prstGeom prst="rect">
            <a:avLst/>
          </a:prstGeom>
          <a:noFill/>
          <a:ln>
            <a:noFill/>
          </a:ln>
        </p:spPr>
      </p:pic>
      <p:pic>
        <p:nvPicPr>
          <p:cNvPr id="155" name="Google Shape;155;p23"/>
          <p:cNvPicPr preferRelativeResize="0"/>
          <p:nvPr/>
        </p:nvPicPr>
        <p:blipFill>
          <a:blip r:embed="rId6">
            <a:alphaModFix/>
          </a:blip>
          <a:stretch>
            <a:fillRect/>
          </a:stretch>
        </p:blipFill>
        <p:spPr>
          <a:xfrm>
            <a:off x="3761850" y="1001650"/>
            <a:ext cx="4817750" cy="25047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4"/>
          <p:cNvSpPr txBox="1"/>
          <p:nvPr>
            <p:ph type="title"/>
          </p:nvPr>
        </p:nvSpPr>
        <p:spPr>
          <a:xfrm>
            <a:off x="120400" y="1318650"/>
            <a:ext cx="33009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CC0000"/>
                </a:solidFill>
              </a:rPr>
              <a:t>IMPLEMENTASI DESAIN PROGRAM PADA FIGMA</a:t>
            </a:r>
            <a:endParaRPr>
              <a:solidFill>
                <a:srgbClr val="CC0000"/>
              </a:solidFill>
            </a:endParaRPr>
          </a:p>
        </p:txBody>
      </p:sp>
      <p:sp>
        <p:nvSpPr>
          <p:cNvPr id="161" name="Google Shape;161;p24"/>
          <p:cNvSpPr txBox="1"/>
          <p:nvPr>
            <p:ph idx="1" type="body"/>
          </p:nvPr>
        </p:nvSpPr>
        <p:spPr>
          <a:xfrm>
            <a:off x="35425" y="2629325"/>
            <a:ext cx="3300900" cy="15975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lang="en" sz="1310">
                <a:solidFill>
                  <a:schemeClr val="dk2"/>
                </a:solidFill>
              </a:rPr>
              <a:t>Halaman pembayaran barang yang sudah masuk dalam keranjang.</a:t>
            </a:r>
            <a:endParaRPr sz="1310">
              <a:solidFill>
                <a:schemeClr val="dk2"/>
              </a:solidFill>
            </a:endParaRPr>
          </a:p>
          <a:p>
            <a:pPr indent="0" lvl="0" marL="0" rtl="0" algn="l">
              <a:lnSpc>
                <a:spcPct val="95000"/>
              </a:lnSpc>
              <a:spcBef>
                <a:spcPts val="1200"/>
              </a:spcBef>
              <a:spcAft>
                <a:spcPts val="1200"/>
              </a:spcAft>
              <a:buSzPts val="770"/>
              <a:buNone/>
            </a:pPr>
            <a:r>
              <a:t/>
            </a:r>
            <a:endParaRPr sz="1310">
              <a:solidFill>
                <a:schemeClr val="dk2"/>
              </a:solidFill>
            </a:endParaRPr>
          </a:p>
        </p:txBody>
      </p:sp>
      <p:pic>
        <p:nvPicPr>
          <p:cNvPr descr="Open Chromebook laptop computer" id="162" name="Google Shape;162;p24"/>
          <p:cNvPicPr preferRelativeResize="0"/>
          <p:nvPr/>
        </p:nvPicPr>
        <p:blipFill>
          <a:blip r:embed="rId3">
            <a:alphaModFix/>
          </a:blip>
          <a:stretch>
            <a:fillRect/>
          </a:stretch>
        </p:blipFill>
        <p:spPr>
          <a:xfrm>
            <a:off x="3224375" y="697325"/>
            <a:ext cx="5978827" cy="3545399"/>
          </a:xfrm>
          <a:prstGeom prst="rect">
            <a:avLst/>
          </a:prstGeom>
          <a:noFill/>
          <a:ln>
            <a:noFill/>
          </a:ln>
        </p:spPr>
      </p:pic>
      <p:pic>
        <p:nvPicPr>
          <p:cNvPr id="163" name="Google Shape;163;p24"/>
          <p:cNvPicPr preferRelativeResize="0"/>
          <p:nvPr/>
        </p:nvPicPr>
        <p:blipFill>
          <a:blip r:embed="rId4">
            <a:alphaModFix/>
          </a:blip>
          <a:stretch>
            <a:fillRect/>
          </a:stretch>
        </p:blipFill>
        <p:spPr>
          <a:xfrm>
            <a:off x="3761850" y="1009450"/>
            <a:ext cx="4817750" cy="2489175"/>
          </a:xfrm>
          <a:prstGeom prst="rect">
            <a:avLst/>
          </a:prstGeom>
          <a:noFill/>
          <a:ln>
            <a:noFill/>
          </a:ln>
        </p:spPr>
      </p:pic>
      <p:pic>
        <p:nvPicPr>
          <p:cNvPr id="164" name="Google Shape;164;p24"/>
          <p:cNvPicPr preferRelativeResize="0"/>
          <p:nvPr/>
        </p:nvPicPr>
        <p:blipFill>
          <a:blip r:embed="rId5">
            <a:alphaModFix/>
          </a:blip>
          <a:stretch>
            <a:fillRect/>
          </a:stretch>
        </p:blipFill>
        <p:spPr>
          <a:xfrm>
            <a:off x="3761850" y="1001650"/>
            <a:ext cx="4817750" cy="2504776"/>
          </a:xfrm>
          <a:prstGeom prst="rect">
            <a:avLst/>
          </a:prstGeom>
          <a:noFill/>
          <a:ln>
            <a:noFill/>
          </a:ln>
        </p:spPr>
      </p:pic>
      <p:pic>
        <p:nvPicPr>
          <p:cNvPr id="165" name="Google Shape;165;p24"/>
          <p:cNvPicPr preferRelativeResize="0"/>
          <p:nvPr/>
        </p:nvPicPr>
        <p:blipFill>
          <a:blip r:embed="rId6">
            <a:alphaModFix/>
          </a:blip>
          <a:stretch>
            <a:fillRect/>
          </a:stretch>
        </p:blipFill>
        <p:spPr>
          <a:xfrm>
            <a:off x="3761850" y="1001650"/>
            <a:ext cx="4817750" cy="2504776"/>
          </a:xfrm>
          <a:prstGeom prst="rect">
            <a:avLst/>
          </a:prstGeom>
          <a:noFill/>
          <a:ln>
            <a:noFill/>
          </a:ln>
        </p:spPr>
      </p:pic>
      <p:pic>
        <p:nvPicPr>
          <p:cNvPr id="166" name="Google Shape;166;p24"/>
          <p:cNvPicPr preferRelativeResize="0"/>
          <p:nvPr/>
        </p:nvPicPr>
        <p:blipFill>
          <a:blip r:embed="rId7">
            <a:alphaModFix/>
          </a:blip>
          <a:stretch>
            <a:fillRect/>
          </a:stretch>
        </p:blipFill>
        <p:spPr>
          <a:xfrm>
            <a:off x="3769925" y="1001650"/>
            <a:ext cx="4817750" cy="25047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5"/>
          <p:cNvSpPr txBox="1"/>
          <p:nvPr>
            <p:ph type="title"/>
          </p:nvPr>
        </p:nvSpPr>
        <p:spPr>
          <a:xfrm>
            <a:off x="120400" y="1318650"/>
            <a:ext cx="33009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CC0000"/>
                </a:solidFill>
              </a:rPr>
              <a:t>IMPLEMENTASI DESAIN PROGRAM PADA FIGMA</a:t>
            </a:r>
            <a:endParaRPr>
              <a:solidFill>
                <a:srgbClr val="CC0000"/>
              </a:solidFill>
            </a:endParaRPr>
          </a:p>
        </p:txBody>
      </p:sp>
      <p:sp>
        <p:nvSpPr>
          <p:cNvPr id="172" name="Google Shape;172;p25"/>
          <p:cNvSpPr txBox="1"/>
          <p:nvPr>
            <p:ph idx="1" type="body"/>
          </p:nvPr>
        </p:nvSpPr>
        <p:spPr>
          <a:xfrm>
            <a:off x="35425" y="2629325"/>
            <a:ext cx="3300900" cy="15975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lang="en" sz="1310">
                <a:solidFill>
                  <a:schemeClr val="dk2"/>
                </a:solidFill>
              </a:rPr>
              <a:t>Halaman pembayaran dan pengisian alamat beserta data diri</a:t>
            </a:r>
            <a:endParaRPr sz="1310">
              <a:solidFill>
                <a:schemeClr val="dk2"/>
              </a:solidFill>
            </a:endParaRPr>
          </a:p>
          <a:p>
            <a:pPr indent="0" lvl="0" marL="0" rtl="0" algn="l">
              <a:lnSpc>
                <a:spcPct val="95000"/>
              </a:lnSpc>
              <a:spcBef>
                <a:spcPts val="1200"/>
              </a:spcBef>
              <a:spcAft>
                <a:spcPts val="1200"/>
              </a:spcAft>
              <a:buSzPts val="770"/>
              <a:buNone/>
            </a:pPr>
            <a:r>
              <a:t/>
            </a:r>
            <a:endParaRPr sz="1310">
              <a:solidFill>
                <a:schemeClr val="dk2"/>
              </a:solidFill>
            </a:endParaRPr>
          </a:p>
        </p:txBody>
      </p:sp>
      <p:pic>
        <p:nvPicPr>
          <p:cNvPr descr="Open Chromebook laptop computer" id="173" name="Google Shape;173;p25"/>
          <p:cNvPicPr preferRelativeResize="0"/>
          <p:nvPr/>
        </p:nvPicPr>
        <p:blipFill>
          <a:blip r:embed="rId3">
            <a:alphaModFix/>
          </a:blip>
          <a:stretch>
            <a:fillRect/>
          </a:stretch>
        </p:blipFill>
        <p:spPr>
          <a:xfrm>
            <a:off x="3224375" y="697325"/>
            <a:ext cx="5978827" cy="3545399"/>
          </a:xfrm>
          <a:prstGeom prst="rect">
            <a:avLst/>
          </a:prstGeom>
          <a:noFill/>
          <a:ln>
            <a:noFill/>
          </a:ln>
        </p:spPr>
      </p:pic>
      <p:pic>
        <p:nvPicPr>
          <p:cNvPr id="174" name="Google Shape;174;p25"/>
          <p:cNvPicPr preferRelativeResize="0"/>
          <p:nvPr/>
        </p:nvPicPr>
        <p:blipFill>
          <a:blip r:embed="rId4">
            <a:alphaModFix/>
          </a:blip>
          <a:stretch>
            <a:fillRect/>
          </a:stretch>
        </p:blipFill>
        <p:spPr>
          <a:xfrm>
            <a:off x="3761850" y="1009450"/>
            <a:ext cx="4817750" cy="2489175"/>
          </a:xfrm>
          <a:prstGeom prst="rect">
            <a:avLst/>
          </a:prstGeom>
          <a:noFill/>
          <a:ln>
            <a:noFill/>
          </a:ln>
        </p:spPr>
      </p:pic>
      <p:pic>
        <p:nvPicPr>
          <p:cNvPr id="175" name="Google Shape;175;p25"/>
          <p:cNvPicPr preferRelativeResize="0"/>
          <p:nvPr/>
        </p:nvPicPr>
        <p:blipFill>
          <a:blip r:embed="rId5">
            <a:alphaModFix/>
          </a:blip>
          <a:stretch>
            <a:fillRect/>
          </a:stretch>
        </p:blipFill>
        <p:spPr>
          <a:xfrm>
            <a:off x="3761850" y="1001650"/>
            <a:ext cx="4817750" cy="2504776"/>
          </a:xfrm>
          <a:prstGeom prst="rect">
            <a:avLst/>
          </a:prstGeom>
          <a:noFill/>
          <a:ln>
            <a:noFill/>
          </a:ln>
        </p:spPr>
      </p:pic>
      <p:pic>
        <p:nvPicPr>
          <p:cNvPr id="176" name="Google Shape;176;p25"/>
          <p:cNvPicPr preferRelativeResize="0"/>
          <p:nvPr/>
        </p:nvPicPr>
        <p:blipFill>
          <a:blip r:embed="rId6">
            <a:alphaModFix/>
          </a:blip>
          <a:stretch>
            <a:fillRect/>
          </a:stretch>
        </p:blipFill>
        <p:spPr>
          <a:xfrm>
            <a:off x="3761850" y="1001650"/>
            <a:ext cx="4817750" cy="2504776"/>
          </a:xfrm>
          <a:prstGeom prst="rect">
            <a:avLst/>
          </a:prstGeom>
          <a:noFill/>
          <a:ln>
            <a:noFill/>
          </a:ln>
        </p:spPr>
      </p:pic>
      <p:pic>
        <p:nvPicPr>
          <p:cNvPr id="177" name="Google Shape;177;p25"/>
          <p:cNvPicPr preferRelativeResize="0"/>
          <p:nvPr/>
        </p:nvPicPr>
        <p:blipFill>
          <a:blip r:embed="rId7">
            <a:alphaModFix/>
          </a:blip>
          <a:stretch>
            <a:fillRect/>
          </a:stretch>
        </p:blipFill>
        <p:spPr>
          <a:xfrm>
            <a:off x="3769925" y="1001650"/>
            <a:ext cx="4817750" cy="2504776"/>
          </a:xfrm>
          <a:prstGeom prst="rect">
            <a:avLst/>
          </a:prstGeom>
          <a:noFill/>
          <a:ln>
            <a:noFill/>
          </a:ln>
        </p:spPr>
      </p:pic>
      <p:pic>
        <p:nvPicPr>
          <p:cNvPr id="178" name="Google Shape;178;p25"/>
          <p:cNvPicPr preferRelativeResize="0"/>
          <p:nvPr/>
        </p:nvPicPr>
        <p:blipFill>
          <a:blip r:embed="rId8">
            <a:alphaModFix/>
          </a:blip>
          <a:stretch>
            <a:fillRect/>
          </a:stretch>
        </p:blipFill>
        <p:spPr>
          <a:xfrm>
            <a:off x="3761850" y="1001650"/>
            <a:ext cx="4817750" cy="247064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6"/>
          <p:cNvSpPr txBox="1"/>
          <p:nvPr>
            <p:ph type="title"/>
          </p:nvPr>
        </p:nvSpPr>
        <p:spPr>
          <a:xfrm>
            <a:off x="120400" y="1318650"/>
            <a:ext cx="33009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CC0000"/>
                </a:solidFill>
              </a:rPr>
              <a:t>IMPLEMENTASI DESAIN PROGRAM PADA FIGMA</a:t>
            </a:r>
            <a:endParaRPr>
              <a:solidFill>
                <a:srgbClr val="CC0000"/>
              </a:solidFill>
            </a:endParaRPr>
          </a:p>
        </p:txBody>
      </p:sp>
      <p:sp>
        <p:nvSpPr>
          <p:cNvPr id="184" name="Google Shape;184;p26"/>
          <p:cNvSpPr txBox="1"/>
          <p:nvPr>
            <p:ph idx="1" type="body"/>
          </p:nvPr>
        </p:nvSpPr>
        <p:spPr>
          <a:xfrm>
            <a:off x="35425" y="2629325"/>
            <a:ext cx="3300900" cy="15975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lang="en" sz="1310">
                <a:solidFill>
                  <a:schemeClr val="dk2"/>
                </a:solidFill>
              </a:rPr>
              <a:t>Halaman Admin menambah produk.</a:t>
            </a:r>
            <a:endParaRPr sz="1310">
              <a:solidFill>
                <a:schemeClr val="dk2"/>
              </a:solidFill>
            </a:endParaRPr>
          </a:p>
          <a:p>
            <a:pPr indent="0" lvl="0" marL="0" rtl="0" algn="l">
              <a:lnSpc>
                <a:spcPct val="95000"/>
              </a:lnSpc>
              <a:spcBef>
                <a:spcPts val="1200"/>
              </a:spcBef>
              <a:spcAft>
                <a:spcPts val="1200"/>
              </a:spcAft>
              <a:buSzPts val="770"/>
              <a:buNone/>
            </a:pPr>
            <a:r>
              <a:t/>
            </a:r>
            <a:endParaRPr sz="1310">
              <a:solidFill>
                <a:schemeClr val="dk2"/>
              </a:solidFill>
            </a:endParaRPr>
          </a:p>
        </p:txBody>
      </p:sp>
      <p:pic>
        <p:nvPicPr>
          <p:cNvPr descr="Open Chromebook laptop computer" id="185" name="Google Shape;185;p26"/>
          <p:cNvPicPr preferRelativeResize="0"/>
          <p:nvPr/>
        </p:nvPicPr>
        <p:blipFill>
          <a:blip r:embed="rId3">
            <a:alphaModFix/>
          </a:blip>
          <a:stretch>
            <a:fillRect/>
          </a:stretch>
        </p:blipFill>
        <p:spPr>
          <a:xfrm>
            <a:off x="3224375" y="697325"/>
            <a:ext cx="5978827" cy="3545399"/>
          </a:xfrm>
          <a:prstGeom prst="rect">
            <a:avLst/>
          </a:prstGeom>
          <a:noFill/>
          <a:ln>
            <a:noFill/>
          </a:ln>
        </p:spPr>
      </p:pic>
      <p:pic>
        <p:nvPicPr>
          <p:cNvPr id="186" name="Google Shape;186;p26"/>
          <p:cNvPicPr preferRelativeResize="0"/>
          <p:nvPr/>
        </p:nvPicPr>
        <p:blipFill>
          <a:blip r:embed="rId4">
            <a:alphaModFix/>
          </a:blip>
          <a:stretch>
            <a:fillRect/>
          </a:stretch>
        </p:blipFill>
        <p:spPr>
          <a:xfrm>
            <a:off x="3761850" y="1009450"/>
            <a:ext cx="4817750" cy="2489175"/>
          </a:xfrm>
          <a:prstGeom prst="rect">
            <a:avLst/>
          </a:prstGeom>
          <a:noFill/>
          <a:ln>
            <a:noFill/>
          </a:ln>
        </p:spPr>
      </p:pic>
      <p:pic>
        <p:nvPicPr>
          <p:cNvPr id="187" name="Google Shape;187;p26"/>
          <p:cNvPicPr preferRelativeResize="0"/>
          <p:nvPr/>
        </p:nvPicPr>
        <p:blipFill>
          <a:blip r:embed="rId5">
            <a:alphaModFix/>
          </a:blip>
          <a:stretch>
            <a:fillRect/>
          </a:stretch>
        </p:blipFill>
        <p:spPr>
          <a:xfrm>
            <a:off x="3761850" y="1001650"/>
            <a:ext cx="4817750" cy="2504776"/>
          </a:xfrm>
          <a:prstGeom prst="rect">
            <a:avLst/>
          </a:prstGeom>
          <a:noFill/>
          <a:ln>
            <a:noFill/>
          </a:ln>
        </p:spPr>
      </p:pic>
      <p:pic>
        <p:nvPicPr>
          <p:cNvPr id="188" name="Google Shape;188;p26"/>
          <p:cNvPicPr preferRelativeResize="0"/>
          <p:nvPr/>
        </p:nvPicPr>
        <p:blipFill>
          <a:blip r:embed="rId6">
            <a:alphaModFix/>
          </a:blip>
          <a:stretch>
            <a:fillRect/>
          </a:stretch>
        </p:blipFill>
        <p:spPr>
          <a:xfrm>
            <a:off x="3761850" y="1001650"/>
            <a:ext cx="4817750" cy="2504776"/>
          </a:xfrm>
          <a:prstGeom prst="rect">
            <a:avLst/>
          </a:prstGeom>
          <a:noFill/>
          <a:ln>
            <a:noFill/>
          </a:ln>
        </p:spPr>
      </p:pic>
      <p:pic>
        <p:nvPicPr>
          <p:cNvPr id="189" name="Google Shape;189;p26"/>
          <p:cNvPicPr preferRelativeResize="0"/>
          <p:nvPr/>
        </p:nvPicPr>
        <p:blipFill>
          <a:blip r:embed="rId7">
            <a:alphaModFix/>
          </a:blip>
          <a:stretch>
            <a:fillRect/>
          </a:stretch>
        </p:blipFill>
        <p:spPr>
          <a:xfrm>
            <a:off x="3769925" y="1001650"/>
            <a:ext cx="4817750" cy="2504776"/>
          </a:xfrm>
          <a:prstGeom prst="rect">
            <a:avLst/>
          </a:prstGeom>
          <a:noFill/>
          <a:ln>
            <a:noFill/>
          </a:ln>
        </p:spPr>
      </p:pic>
      <p:pic>
        <p:nvPicPr>
          <p:cNvPr id="190" name="Google Shape;190;p26"/>
          <p:cNvPicPr preferRelativeResize="0"/>
          <p:nvPr/>
        </p:nvPicPr>
        <p:blipFill>
          <a:blip r:embed="rId8">
            <a:alphaModFix/>
          </a:blip>
          <a:stretch>
            <a:fillRect/>
          </a:stretch>
        </p:blipFill>
        <p:spPr>
          <a:xfrm>
            <a:off x="3761850" y="1001650"/>
            <a:ext cx="4817750" cy="2470641"/>
          </a:xfrm>
          <a:prstGeom prst="rect">
            <a:avLst/>
          </a:prstGeom>
          <a:noFill/>
          <a:ln>
            <a:noFill/>
          </a:ln>
        </p:spPr>
      </p:pic>
      <p:pic>
        <p:nvPicPr>
          <p:cNvPr id="191" name="Google Shape;191;p26"/>
          <p:cNvPicPr preferRelativeResize="0"/>
          <p:nvPr/>
        </p:nvPicPr>
        <p:blipFill>
          <a:blip r:embed="rId9">
            <a:alphaModFix/>
          </a:blip>
          <a:stretch>
            <a:fillRect/>
          </a:stretch>
        </p:blipFill>
        <p:spPr>
          <a:xfrm>
            <a:off x="3769925" y="1001650"/>
            <a:ext cx="4817750" cy="24706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7"/>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CC0000"/>
                </a:solidFill>
              </a:rPr>
              <a:t>KESIMPULAN</a:t>
            </a:r>
            <a:endParaRPr>
              <a:solidFill>
                <a:srgbClr val="CC0000"/>
              </a:solidFill>
            </a:endParaRPr>
          </a:p>
        </p:txBody>
      </p:sp>
      <p:sp>
        <p:nvSpPr>
          <p:cNvPr id="197" name="Google Shape;197;p27"/>
          <p:cNvSpPr txBox="1"/>
          <p:nvPr/>
        </p:nvSpPr>
        <p:spPr>
          <a:xfrm>
            <a:off x="818000" y="2007825"/>
            <a:ext cx="7688400" cy="126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Desain Website untuk E-Commerce atau toko online dengan tema Toko Songket telah selesai dibuat, Website ini mempunyai beberapa fasilitas seperti cart, riwayat pembelian, search , kategori dan lain sebagainya. Dengan adanya tugas membuat desain web menggunakan figma ini diharapkan, kami bisa mendapat ilmu untuk membuat web yang lebih baik dan lebih berguna untuk masyarakat di masa depan.</a:t>
            </a: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8"/>
          <p:cNvSpPr txBox="1"/>
          <p:nvPr>
            <p:ph type="title"/>
          </p:nvPr>
        </p:nvSpPr>
        <p:spPr>
          <a:xfrm>
            <a:off x="265500" y="1816950"/>
            <a:ext cx="4045200" cy="15096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Terima Kasih</a:t>
            </a:r>
            <a:endParaRPr/>
          </a:p>
        </p:txBody>
      </p:sp>
      <p:sp>
        <p:nvSpPr>
          <p:cNvPr id="203" name="Google Shape;203;p28"/>
          <p:cNvSpPr txBox="1"/>
          <p:nvPr>
            <p:ph idx="2" type="body"/>
          </p:nvPr>
        </p:nvSpPr>
        <p:spPr>
          <a:xfrm>
            <a:off x="4939500" y="724200"/>
            <a:ext cx="3929100" cy="3695100"/>
          </a:xfrm>
          <a:prstGeom prst="rect">
            <a:avLst/>
          </a:prstGeom>
        </p:spPr>
        <p:txBody>
          <a:bodyPr anchorCtr="0" anchor="t" bIns="91425" lIns="91425" spcFirstLastPara="1" rIns="91425" wrap="square" tIns="91425">
            <a:normAutofit/>
          </a:bodyPr>
          <a:lstStyle/>
          <a:p>
            <a:pPr indent="-323850" lvl="0" marL="457200" rtl="0" algn="l">
              <a:lnSpc>
                <a:spcPct val="95000"/>
              </a:lnSpc>
              <a:spcBef>
                <a:spcPts val="0"/>
              </a:spcBef>
              <a:spcAft>
                <a:spcPts val="0"/>
              </a:spcAft>
              <a:buClr>
                <a:schemeClr val="dk2"/>
              </a:buClr>
              <a:buSzPts val="1500"/>
              <a:buChar char="●"/>
            </a:pPr>
            <a:r>
              <a:rPr b="1" lang="en" sz="1500">
                <a:solidFill>
                  <a:schemeClr val="dk2"/>
                </a:solidFill>
              </a:rPr>
              <a:t>EKO SAPUTRA (201420001)</a:t>
            </a:r>
            <a:endParaRPr sz="1500"/>
          </a:p>
          <a:p>
            <a:pPr indent="0" lvl="0" marL="457200" rtl="0" algn="l">
              <a:lnSpc>
                <a:spcPct val="95000"/>
              </a:lnSpc>
              <a:spcBef>
                <a:spcPts val="1200"/>
              </a:spcBef>
              <a:spcAft>
                <a:spcPts val="0"/>
              </a:spcAft>
              <a:buNone/>
            </a:pPr>
            <a:r>
              <a:t/>
            </a:r>
            <a:endParaRPr b="1" sz="1500">
              <a:solidFill>
                <a:schemeClr val="dk2"/>
              </a:solidFill>
            </a:endParaRPr>
          </a:p>
          <a:p>
            <a:pPr indent="-323850" lvl="0" marL="457200" rtl="0" algn="l">
              <a:lnSpc>
                <a:spcPct val="95000"/>
              </a:lnSpc>
              <a:spcBef>
                <a:spcPts val="1200"/>
              </a:spcBef>
              <a:spcAft>
                <a:spcPts val="0"/>
              </a:spcAft>
              <a:buClr>
                <a:schemeClr val="dk2"/>
              </a:buClr>
              <a:buSzPts val="1500"/>
              <a:buChar char="●"/>
            </a:pPr>
            <a:r>
              <a:rPr b="1" lang="en" sz="1500">
                <a:solidFill>
                  <a:schemeClr val="dk2"/>
                </a:solidFill>
              </a:rPr>
              <a:t>REYHAN ACHMAD ALFARIZHI (201420017)</a:t>
            </a:r>
            <a:endParaRPr sz="1500"/>
          </a:p>
          <a:p>
            <a:pPr indent="0" lvl="0" marL="457200" rtl="0" algn="l">
              <a:lnSpc>
                <a:spcPct val="95000"/>
              </a:lnSpc>
              <a:spcBef>
                <a:spcPts val="1200"/>
              </a:spcBef>
              <a:spcAft>
                <a:spcPts val="0"/>
              </a:spcAft>
              <a:buNone/>
            </a:pPr>
            <a:r>
              <a:t/>
            </a:r>
            <a:endParaRPr b="1" sz="1500">
              <a:solidFill>
                <a:schemeClr val="dk2"/>
              </a:solidFill>
            </a:endParaRPr>
          </a:p>
          <a:p>
            <a:pPr indent="-323850" lvl="0" marL="457200" rtl="0" algn="l">
              <a:lnSpc>
                <a:spcPct val="95000"/>
              </a:lnSpc>
              <a:spcBef>
                <a:spcPts val="1200"/>
              </a:spcBef>
              <a:spcAft>
                <a:spcPts val="0"/>
              </a:spcAft>
              <a:buClr>
                <a:schemeClr val="dk2"/>
              </a:buClr>
              <a:buSzPts val="1500"/>
              <a:buChar char="●"/>
            </a:pPr>
            <a:r>
              <a:rPr b="1" lang="en" sz="1500">
                <a:solidFill>
                  <a:schemeClr val="dk2"/>
                </a:solidFill>
              </a:rPr>
              <a:t>MUHAMAD NAUFAL (201420099)</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0000"/>
        </a:solidFill>
      </p:bgPr>
    </p:bg>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LATAR BELAKANG</a:t>
            </a:r>
            <a:endParaRPr/>
          </a:p>
        </p:txBody>
      </p:sp>
      <p:sp>
        <p:nvSpPr>
          <p:cNvPr id="93" name="Google Shape;93;p14"/>
          <p:cNvSpPr txBox="1"/>
          <p:nvPr>
            <p:ph idx="4294967295" type="body"/>
          </p:nvPr>
        </p:nvSpPr>
        <p:spPr>
          <a:xfrm>
            <a:off x="729450" y="1850275"/>
            <a:ext cx="7688700" cy="22611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1200"/>
              </a:spcAft>
              <a:buNone/>
            </a:pPr>
            <a:r>
              <a:rPr lang="en" sz="1600">
                <a:solidFill>
                  <a:schemeClr val="lt1"/>
                </a:solidFill>
              </a:rPr>
              <a:t>Sistem komputerisasi adalah salah satu teknologi yang semakin berkembang dari waktu ke waktu, sistem ini bisa membantu manusia untuk menyelesaikan berbagai masalah dan mempercepat pekerjaan yang biasa dilakukan manusia secara manual, yang kurang efektif . Dalam laporan pembuatan tugas mandiri ini mengambil tema sebagai objek penelitian yaitu website untuk produk kain songket di kota palembang, website ini akan berfungsi sebagai tempat untuk menjual kain songket dari masyarakat ke masyarakat di dalam kota palembang maupun di luar kota palembang. Untuk mendongkrak perekonomian masyarakat dan mampu bersaing dalam dunia fashion di kancah internasional.</a:t>
            </a:r>
            <a:endParaRPr sz="16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CC0000"/>
                </a:solidFill>
              </a:rPr>
              <a:t>ANALISIS DAN PERANCANGAN SISTEM</a:t>
            </a:r>
            <a:endParaRPr>
              <a:solidFill>
                <a:srgbClr val="CC0000"/>
              </a:solidFill>
            </a:endParaRPr>
          </a:p>
        </p:txBody>
      </p:sp>
      <p:sp>
        <p:nvSpPr>
          <p:cNvPr id="99" name="Google Shape;99;p15"/>
          <p:cNvSpPr txBox="1"/>
          <p:nvPr/>
        </p:nvSpPr>
        <p:spPr>
          <a:xfrm>
            <a:off x="818000" y="2007825"/>
            <a:ext cx="7688400" cy="237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50">
                <a:solidFill>
                  <a:srgbClr val="333333"/>
                </a:solidFill>
                <a:highlight>
                  <a:srgbClr val="FFFFFF"/>
                </a:highlight>
                <a:latin typeface="Lato"/>
                <a:ea typeface="Lato"/>
                <a:cs typeface="Lato"/>
                <a:sym typeface="Lato"/>
              </a:rPr>
              <a:t>Data Flow Diagram (DFD)</a:t>
            </a:r>
            <a:endParaRPr sz="1350">
              <a:solidFill>
                <a:srgbClr val="333333"/>
              </a:solidFill>
              <a:highlight>
                <a:srgbClr val="FFFFFF"/>
              </a:highlight>
              <a:latin typeface="Lato"/>
              <a:ea typeface="Lato"/>
              <a:cs typeface="Lato"/>
              <a:sym typeface="Lato"/>
            </a:endParaRPr>
          </a:p>
          <a:p>
            <a:pPr indent="0" lvl="0" marL="0" rtl="0" algn="l">
              <a:spcBef>
                <a:spcPts val="0"/>
              </a:spcBef>
              <a:spcAft>
                <a:spcPts val="0"/>
              </a:spcAft>
              <a:buNone/>
            </a:pPr>
            <a:r>
              <a:rPr lang="en" sz="1350">
                <a:solidFill>
                  <a:srgbClr val="333333"/>
                </a:solidFill>
                <a:highlight>
                  <a:srgbClr val="FFFFFF"/>
                </a:highlight>
                <a:latin typeface="Lato"/>
                <a:ea typeface="Lato"/>
                <a:cs typeface="Lato"/>
                <a:sym typeface="Lato"/>
              </a:rPr>
              <a:t>Data Flow Diagram merupakan suatu model yang dapat memberikan suatu tampilan secara visual, yang mana pada model tersebut dapat menggambarkan suatu aliran data maupun informasi pada sebuah sistem</a:t>
            </a:r>
            <a:endParaRPr sz="1350">
              <a:solidFill>
                <a:srgbClr val="333333"/>
              </a:solidFill>
              <a:highlight>
                <a:srgbClr val="FFFFFF"/>
              </a:highlight>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CC0000"/>
                </a:solidFill>
              </a:rPr>
              <a:t>ANALISIS DAN PERANCANGAN SISTEM</a:t>
            </a:r>
            <a:endParaRPr>
              <a:solidFill>
                <a:srgbClr val="CC0000"/>
              </a:solidFill>
            </a:endParaRPr>
          </a:p>
        </p:txBody>
      </p:sp>
      <p:sp>
        <p:nvSpPr>
          <p:cNvPr id="105" name="Google Shape;105;p16"/>
          <p:cNvSpPr txBox="1"/>
          <p:nvPr/>
        </p:nvSpPr>
        <p:spPr>
          <a:xfrm>
            <a:off x="803625" y="1792325"/>
            <a:ext cx="7688400" cy="126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Berikut DFD Level 0 yang telah kami buat : </a:t>
            </a:r>
            <a:endParaRPr>
              <a:latin typeface="Lato"/>
              <a:ea typeface="Lato"/>
              <a:cs typeface="Lato"/>
              <a:sym typeface="Lato"/>
            </a:endParaRPr>
          </a:p>
        </p:txBody>
      </p:sp>
      <p:pic>
        <p:nvPicPr>
          <p:cNvPr id="106" name="Google Shape;106;p16"/>
          <p:cNvPicPr preferRelativeResize="0"/>
          <p:nvPr/>
        </p:nvPicPr>
        <p:blipFill>
          <a:blip r:embed="rId3">
            <a:alphaModFix/>
          </a:blip>
          <a:stretch>
            <a:fillRect/>
          </a:stretch>
        </p:blipFill>
        <p:spPr>
          <a:xfrm>
            <a:off x="4496975" y="1792325"/>
            <a:ext cx="4295825" cy="29058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7"/>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CC0000"/>
                </a:solidFill>
              </a:rPr>
              <a:t>ANALISIS DAN PERANCANGAN SISTEM</a:t>
            </a:r>
            <a:endParaRPr>
              <a:solidFill>
                <a:srgbClr val="CC0000"/>
              </a:solidFill>
            </a:endParaRPr>
          </a:p>
        </p:txBody>
      </p:sp>
      <p:sp>
        <p:nvSpPr>
          <p:cNvPr id="112" name="Google Shape;112;p17"/>
          <p:cNvSpPr txBox="1"/>
          <p:nvPr/>
        </p:nvSpPr>
        <p:spPr>
          <a:xfrm>
            <a:off x="818000" y="2007825"/>
            <a:ext cx="7688400" cy="126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50">
                <a:solidFill>
                  <a:srgbClr val="333333"/>
                </a:solidFill>
                <a:highlight>
                  <a:srgbClr val="FFFFFF"/>
                </a:highlight>
                <a:latin typeface="Lato"/>
                <a:ea typeface="Lato"/>
                <a:cs typeface="Lato"/>
                <a:sym typeface="Lato"/>
              </a:rPr>
              <a:t>ERD(Entity Relationship) Berikut merupakan ERD(Entity Relationship Diagram) yang telah kami buat untuk web tersebut:</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id="117" name="Google Shape;117;p18"/>
          <p:cNvPicPr preferRelativeResize="0"/>
          <p:nvPr/>
        </p:nvPicPr>
        <p:blipFill>
          <a:blip r:embed="rId3">
            <a:alphaModFix/>
          </a:blip>
          <a:stretch>
            <a:fillRect/>
          </a:stretch>
        </p:blipFill>
        <p:spPr>
          <a:xfrm>
            <a:off x="2210950" y="1251800"/>
            <a:ext cx="4722100" cy="3718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9"/>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CC0000"/>
                </a:solidFill>
              </a:rPr>
              <a:t>ANALISIS DAN PERANCANGAN SISTEM</a:t>
            </a:r>
            <a:endParaRPr>
              <a:solidFill>
                <a:srgbClr val="CC0000"/>
              </a:solidFill>
            </a:endParaRPr>
          </a:p>
        </p:txBody>
      </p:sp>
      <p:sp>
        <p:nvSpPr>
          <p:cNvPr id="123" name="Google Shape;123;p19"/>
          <p:cNvSpPr txBox="1"/>
          <p:nvPr/>
        </p:nvSpPr>
        <p:spPr>
          <a:xfrm>
            <a:off x="818000" y="2007825"/>
            <a:ext cx="7688400" cy="126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50">
                <a:solidFill>
                  <a:srgbClr val="333333"/>
                </a:solidFill>
                <a:highlight>
                  <a:srgbClr val="FFFFFF"/>
                </a:highlight>
                <a:latin typeface="Lato"/>
                <a:ea typeface="Lato"/>
                <a:cs typeface="Lato"/>
                <a:sym typeface="Lato"/>
              </a:rPr>
              <a:t>Berikut merupakan diagram relasi untuk website toko songket online  : </a:t>
            </a:r>
            <a:endParaRPr>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pic>
        <p:nvPicPr>
          <p:cNvPr id="128" name="Google Shape;128;p20"/>
          <p:cNvPicPr preferRelativeResize="0"/>
          <p:nvPr/>
        </p:nvPicPr>
        <p:blipFill>
          <a:blip r:embed="rId3">
            <a:alphaModFix/>
          </a:blip>
          <a:stretch>
            <a:fillRect/>
          </a:stretch>
        </p:blipFill>
        <p:spPr>
          <a:xfrm>
            <a:off x="767525" y="632125"/>
            <a:ext cx="7608949" cy="42970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1"/>
          <p:cNvSpPr txBox="1"/>
          <p:nvPr>
            <p:ph type="title"/>
          </p:nvPr>
        </p:nvSpPr>
        <p:spPr>
          <a:xfrm>
            <a:off x="120400" y="1318650"/>
            <a:ext cx="3300900" cy="138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CC0000"/>
                </a:solidFill>
              </a:rPr>
              <a:t>IMPLEMENTASI DESAIN PROGRAM PADA FIGMA</a:t>
            </a:r>
            <a:endParaRPr>
              <a:solidFill>
                <a:srgbClr val="CC0000"/>
              </a:solidFill>
            </a:endParaRPr>
          </a:p>
        </p:txBody>
      </p:sp>
      <p:sp>
        <p:nvSpPr>
          <p:cNvPr id="134" name="Google Shape;134;p21"/>
          <p:cNvSpPr txBox="1"/>
          <p:nvPr>
            <p:ph idx="1" type="body"/>
          </p:nvPr>
        </p:nvSpPr>
        <p:spPr>
          <a:xfrm>
            <a:off x="35425" y="2629325"/>
            <a:ext cx="3300900" cy="15975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770"/>
              <a:buNone/>
            </a:pPr>
            <a:r>
              <a:rPr lang="en" sz="1310">
                <a:solidFill>
                  <a:schemeClr val="dk2"/>
                </a:solidFill>
              </a:rPr>
              <a:t>Tampilan Utama atau Home page adalah tampilan yang pertama kali akan dilihat pengunjung atau pelanggan saat masuk ke website. Pengunjung atau Pelanggan akan dihubungkan ke halaman lain di dalam website dengan link. contoh dari Hsome Page seperti yang kami buat pada gambar di samping:</a:t>
            </a:r>
            <a:endParaRPr sz="1310">
              <a:solidFill>
                <a:schemeClr val="dk2"/>
              </a:solidFill>
            </a:endParaRPr>
          </a:p>
          <a:p>
            <a:pPr indent="0" lvl="0" marL="0" rtl="0" algn="l">
              <a:lnSpc>
                <a:spcPct val="95000"/>
              </a:lnSpc>
              <a:spcBef>
                <a:spcPts val="1200"/>
              </a:spcBef>
              <a:spcAft>
                <a:spcPts val="0"/>
              </a:spcAft>
              <a:buSzPts val="770"/>
              <a:buNone/>
            </a:pPr>
            <a:r>
              <a:t/>
            </a:r>
            <a:endParaRPr sz="1310">
              <a:solidFill>
                <a:schemeClr val="dk2"/>
              </a:solidFill>
            </a:endParaRPr>
          </a:p>
          <a:p>
            <a:pPr indent="0" lvl="0" marL="0" rtl="0" algn="l">
              <a:lnSpc>
                <a:spcPct val="95000"/>
              </a:lnSpc>
              <a:spcBef>
                <a:spcPts val="1200"/>
              </a:spcBef>
              <a:spcAft>
                <a:spcPts val="1200"/>
              </a:spcAft>
              <a:buSzPts val="770"/>
              <a:buNone/>
            </a:pPr>
            <a:r>
              <a:t/>
            </a:r>
            <a:endParaRPr sz="1510">
              <a:solidFill>
                <a:schemeClr val="dk2"/>
              </a:solidFill>
            </a:endParaRPr>
          </a:p>
        </p:txBody>
      </p:sp>
      <p:pic>
        <p:nvPicPr>
          <p:cNvPr descr="Open Chromebook laptop computer" id="135" name="Google Shape;135;p21"/>
          <p:cNvPicPr preferRelativeResize="0"/>
          <p:nvPr/>
        </p:nvPicPr>
        <p:blipFill>
          <a:blip r:embed="rId3">
            <a:alphaModFix/>
          </a:blip>
          <a:stretch>
            <a:fillRect/>
          </a:stretch>
        </p:blipFill>
        <p:spPr>
          <a:xfrm>
            <a:off x="3224375" y="697325"/>
            <a:ext cx="5978827" cy="3545399"/>
          </a:xfrm>
          <a:prstGeom prst="rect">
            <a:avLst/>
          </a:prstGeom>
          <a:noFill/>
          <a:ln>
            <a:noFill/>
          </a:ln>
        </p:spPr>
      </p:pic>
      <p:pic>
        <p:nvPicPr>
          <p:cNvPr id="136" name="Google Shape;136;p21"/>
          <p:cNvPicPr preferRelativeResize="0"/>
          <p:nvPr/>
        </p:nvPicPr>
        <p:blipFill>
          <a:blip r:embed="rId4">
            <a:alphaModFix/>
          </a:blip>
          <a:stretch>
            <a:fillRect/>
          </a:stretch>
        </p:blipFill>
        <p:spPr>
          <a:xfrm>
            <a:off x="3761850" y="1009450"/>
            <a:ext cx="4817750" cy="24891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